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0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543E-A0E7-4B88-BD3D-9C9B4092B876}" type="datetimeFigureOut">
              <a:rPr lang="ko-KR" altLang="en-US" smtClean="0"/>
              <a:pPr/>
              <a:t>2015-11-12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3F9A-E022-4A69-AE1E-60433A496A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543E-A0E7-4B88-BD3D-9C9B4092B876}" type="datetimeFigureOut">
              <a:rPr lang="ko-KR" altLang="en-US" smtClean="0"/>
              <a:pPr/>
              <a:t>2015-11-12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3F9A-E022-4A69-AE1E-60433A496A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543E-A0E7-4B88-BD3D-9C9B4092B876}" type="datetimeFigureOut">
              <a:rPr lang="ko-KR" altLang="en-US" smtClean="0"/>
              <a:pPr/>
              <a:t>2015-11-12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3F9A-E022-4A69-AE1E-60433A496A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543E-A0E7-4B88-BD3D-9C9B4092B876}" type="datetimeFigureOut">
              <a:rPr lang="ko-KR" altLang="en-US" smtClean="0"/>
              <a:pPr/>
              <a:t>2015-11-12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3F9A-E022-4A69-AE1E-60433A496A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543E-A0E7-4B88-BD3D-9C9B4092B876}" type="datetimeFigureOut">
              <a:rPr lang="ko-KR" altLang="en-US" smtClean="0"/>
              <a:pPr/>
              <a:t>2015-11-12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3F9A-E022-4A69-AE1E-60433A496A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543E-A0E7-4B88-BD3D-9C9B4092B876}" type="datetimeFigureOut">
              <a:rPr lang="ko-KR" altLang="en-US" smtClean="0"/>
              <a:pPr/>
              <a:t>2015-11-12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3F9A-E022-4A69-AE1E-60433A496A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543E-A0E7-4B88-BD3D-9C9B4092B876}" type="datetimeFigureOut">
              <a:rPr lang="ko-KR" altLang="en-US" smtClean="0"/>
              <a:pPr/>
              <a:t>2015-11-12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3F9A-E022-4A69-AE1E-60433A496A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543E-A0E7-4B88-BD3D-9C9B4092B876}" type="datetimeFigureOut">
              <a:rPr lang="ko-KR" altLang="en-US" smtClean="0"/>
              <a:pPr/>
              <a:t>2015-11-12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3F9A-E022-4A69-AE1E-60433A496A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543E-A0E7-4B88-BD3D-9C9B4092B876}" type="datetimeFigureOut">
              <a:rPr lang="ko-KR" altLang="en-US" smtClean="0"/>
              <a:pPr/>
              <a:t>2015-11-12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3F9A-E022-4A69-AE1E-60433A496A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543E-A0E7-4B88-BD3D-9C9B4092B876}" type="datetimeFigureOut">
              <a:rPr lang="ko-KR" altLang="en-US" smtClean="0"/>
              <a:pPr/>
              <a:t>2015-11-12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3F9A-E022-4A69-AE1E-60433A496A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543E-A0E7-4B88-BD3D-9C9B4092B876}" type="datetimeFigureOut">
              <a:rPr lang="ko-KR" altLang="en-US" smtClean="0"/>
              <a:pPr/>
              <a:t>2015-11-12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3F9A-E022-4A69-AE1E-60433A496A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0543E-A0E7-4B88-BD3D-9C9B4092B876}" type="datetimeFigureOut">
              <a:rPr lang="ko-KR" altLang="en-US" smtClean="0"/>
              <a:pPr/>
              <a:t>2015-11-12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E3F9A-E022-4A69-AE1E-60433A496A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36" Type="http://schemas.openxmlformats.org/officeDocument/2006/relationships/image" Target="../media/image35.jpe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31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jpeg"/><Relationship Id="rId35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539552"/>
            <a:ext cx="6858000" cy="648071"/>
          </a:xfrm>
        </p:spPr>
        <p:txBody>
          <a:bodyPr>
            <a:normAutofit/>
          </a:bodyPr>
          <a:lstStyle/>
          <a:p>
            <a:r>
              <a:rPr lang="ko-KR" altLang="en-US" sz="2800" b="1" dirty="0" err="1" smtClean="0">
                <a:solidFill>
                  <a:schemeClr val="tx2">
                    <a:lumMod val="75000"/>
                  </a:schemeClr>
                </a:solidFill>
                <a:latin typeface="HY동녘M" pitchFamily="18" charset="-127"/>
                <a:ea typeface="HY동녘M" pitchFamily="18" charset="-127"/>
                <a:cs typeface="Arial Unicode MS" pitchFamily="50" charset="-127"/>
              </a:rPr>
              <a:t>폐범퍼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  <a:latin typeface="HY동녘M" pitchFamily="18" charset="-127"/>
                <a:ea typeface="HY동녘M" pitchFamily="18" charset="-127"/>
                <a:cs typeface="Arial Unicode MS" pitchFamily="50" charset="-127"/>
              </a:rPr>
              <a:t>/</a:t>
            </a:r>
            <a:r>
              <a:rPr lang="ko-KR" altLang="en-US" sz="2800" b="1" dirty="0" err="1" smtClean="0">
                <a:solidFill>
                  <a:schemeClr val="tx2">
                    <a:lumMod val="75000"/>
                  </a:schemeClr>
                </a:solidFill>
                <a:latin typeface="HY동녘M" pitchFamily="18" charset="-127"/>
                <a:ea typeface="HY동녘M" pitchFamily="18" charset="-127"/>
                <a:cs typeface="Arial Unicode MS" pitchFamily="50" charset="-127"/>
              </a:rPr>
              <a:t>폐플라스틱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  <a:latin typeface="HY동녘M" pitchFamily="18" charset="-127"/>
                <a:ea typeface="HY동녘M" pitchFamily="18" charset="-127"/>
                <a:cs typeface="Arial Unicode MS" pitchFamily="50" charset="-127"/>
              </a:rPr>
              <a:t> 재활용 제품생산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  <a:latin typeface="HY동녘M" pitchFamily="18" charset="-127"/>
              <a:ea typeface="HY동녘M" pitchFamily="18" charset="-127"/>
              <a:cs typeface="Arial Unicode MS" pitchFamily="50" charset="-127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7312" y="1"/>
            <a:ext cx="620688" cy="62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그룹 8"/>
          <p:cNvGrpSpPr>
            <a:grpSpLocks/>
          </p:cNvGrpSpPr>
          <p:nvPr/>
        </p:nvGrpSpPr>
        <p:grpSpPr bwMode="auto">
          <a:xfrm>
            <a:off x="404664" y="3059832"/>
            <a:ext cx="6281458" cy="476270"/>
            <a:chOff x="683568" y="2927438"/>
            <a:chExt cx="8606059" cy="476162"/>
          </a:xfrm>
        </p:grpSpPr>
        <p:grpSp>
          <p:nvGrpSpPr>
            <p:cNvPr id="58" name="그룹 29"/>
            <p:cNvGrpSpPr>
              <a:grpSpLocks/>
            </p:cNvGrpSpPr>
            <p:nvPr/>
          </p:nvGrpSpPr>
          <p:grpSpPr bwMode="auto">
            <a:xfrm>
              <a:off x="683568" y="2927438"/>
              <a:ext cx="8281921" cy="476162"/>
              <a:chOff x="683568" y="-476162"/>
              <a:chExt cx="8281921" cy="476162"/>
            </a:xfrm>
          </p:grpSpPr>
          <p:pic>
            <p:nvPicPr>
              <p:cNvPr id="61" name="그림 34" descr="Untitled-41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683570" y="-476162"/>
                <a:ext cx="8281919" cy="476162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" name="그림 34" descr="Untitled-41.png"/>
              <p:cNvPicPr>
                <a:picLocks noChangeAspect="1"/>
              </p:cNvPicPr>
              <p:nvPr/>
            </p:nvPicPr>
            <p:blipFill>
              <a:blip r:embed="rId3" cstate="print"/>
              <a:srcRect l="37904"/>
              <a:stretch>
                <a:fillRect/>
              </a:stretch>
            </p:blipFill>
            <p:spPr bwMode="auto">
              <a:xfrm flipH="1">
                <a:off x="683568" y="-476162"/>
                <a:ext cx="4796223" cy="476162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9" name="직사각형 19"/>
            <p:cNvSpPr>
              <a:spLocks noChangeArrowheads="1"/>
            </p:cNvSpPr>
            <p:nvPr/>
          </p:nvSpPr>
          <p:spPr bwMode="auto">
            <a:xfrm>
              <a:off x="1386668" y="2990304"/>
              <a:ext cx="7902959" cy="276936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sp3d contourW="25400" prstMaterial="matte">
                <a:bevelT w="0" h="25400"/>
                <a:contourClr>
                  <a:schemeClr val="tx1"/>
                </a:contourClr>
              </a:sp3d>
            </a:bodyPr>
            <a:lstStyle/>
            <a:p>
              <a:pPr>
                <a:spcBef>
                  <a:spcPts val="130"/>
                </a:spcBef>
                <a:spcAft>
                  <a:spcPts val="130"/>
                </a:spcAft>
                <a:buClr>
                  <a:prstClr val="white"/>
                </a:buClr>
                <a:defRPr/>
              </a:pPr>
              <a:r>
                <a:rPr lang="ko-KR" altLang="en-US" dirty="0" smtClean="0">
                  <a:ln>
                    <a:prstDash val="solid"/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Arial" pitchFamily="34" charset="0"/>
                  <a:sym typeface="HY견고딕" pitchFamily="18" charset="-127"/>
                </a:rPr>
                <a:t>제조공정</a:t>
              </a:r>
              <a:endParaRPr lang="ko-KR" altLang="en-US" dirty="0">
                <a:ln>
                  <a:prstDash val="solid"/>
                </a:ln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HY견고딕" pitchFamily="18" charset="-127"/>
              </a:endParaRPr>
            </a:p>
          </p:txBody>
        </p:sp>
        <p:pic>
          <p:nvPicPr>
            <p:cNvPr id="60" name="Picture 52" descr="성장연혁_0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lum contrast="63000"/>
            </a:blip>
            <a:srcRect/>
            <a:stretch>
              <a:fillRect/>
            </a:stretch>
          </p:blipFill>
          <p:spPr bwMode="auto">
            <a:xfrm>
              <a:off x="748616" y="2937644"/>
              <a:ext cx="638051" cy="45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3" name="그룹 15"/>
          <p:cNvGrpSpPr>
            <a:grpSpLocks/>
          </p:cNvGrpSpPr>
          <p:nvPr/>
        </p:nvGrpSpPr>
        <p:grpSpPr bwMode="auto">
          <a:xfrm>
            <a:off x="404664" y="5004048"/>
            <a:ext cx="6057799" cy="475716"/>
            <a:chOff x="1117600" y="4725144"/>
            <a:chExt cx="8279997" cy="476162"/>
          </a:xfrm>
        </p:grpSpPr>
        <p:grpSp>
          <p:nvGrpSpPr>
            <p:cNvPr id="84" name="그룹 34"/>
            <p:cNvGrpSpPr>
              <a:grpSpLocks/>
            </p:cNvGrpSpPr>
            <p:nvPr/>
          </p:nvGrpSpPr>
          <p:grpSpPr bwMode="auto">
            <a:xfrm>
              <a:off x="1117600" y="4725144"/>
              <a:ext cx="8279997" cy="476162"/>
              <a:chOff x="1117600" y="-238081"/>
              <a:chExt cx="8279997" cy="476162"/>
            </a:xfrm>
          </p:grpSpPr>
          <p:pic>
            <p:nvPicPr>
              <p:cNvPr id="87" name="그림 34" descr="Untitled-41.png"/>
              <p:cNvPicPr>
                <a:picLocks noChangeAspect="1"/>
              </p:cNvPicPr>
              <p:nvPr/>
            </p:nvPicPr>
            <p:blipFill>
              <a:blip r:embed="rId5" cstate="print">
                <a:lum contrast="11000"/>
              </a:blip>
              <a:stretch>
                <a:fillRect/>
              </a:stretch>
            </p:blipFill>
            <p:spPr bwMode="auto">
              <a:xfrm>
                <a:off x="1282934" y="-238081"/>
                <a:ext cx="8114663" cy="476162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그림 34" descr="Untitled-41.png"/>
              <p:cNvPicPr>
                <a:picLocks noChangeAspect="1"/>
              </p:cNvPicPr>
              <p:nvPr/>
            </p:nvPicPr>
            <p:blipFill>
              <a:blip r:embed="rId5" cstate="print">
                <a:lum contrast="11000"/>
              </a:blip>
              <a:srcRect l="52686"/>
              <a:stretch>
                <a:fillRect/>
              </a:stretch>
            </p:blipFill>
            <p:spPr bwMode="auto">
              <a:xfrm flipH="1">
                <a:off x="1117600" y="-238081"/>
                <a:ext cx="3382392" cy="476162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5" name="직사각형 84"/>
            <p:cNvSpPr>
              <a:spLocks noChangeArrowheads="1"/>
            </p:cNvSpPr>
            <p:nvPr/>
          </p:nvSpPr>
          <p:spPr bwMode="auto">
            <a:xfrm>
              <a:off x="1806560" y="4797220"/>
              <a:ext cx="1262038" cy="277259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sp3d contourW="25400" prstMaterial="matte">
                <a:bevelT w="0" h="25400"/>
                <a:contourClr>
                  <a:schemeClr val="tx1"/>
                </a:contourClr>
              </a:sp3d>
            </a:bodyPr>
            <a:lstStyle/>
            <a:p>
              <a:pPr>
                <a:spcBef>
                  <a:spcPts val="130"/>
                </a:spcBef>
                <a:spcAft>
                  <a:spcPts val="130"/>
                </a:spcAft>
                <a:buClr>
                  <a:prstClr val="white"/>
                </a:buClr>
                <a:defRPr/>
              </a:pPr>
              <a:r>
                <a:rPr lang="ko-KR" altLang="en-US" dirty="0" smtClean="0">
                  <a:ln>
                    <a:prstDash val="solid"/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Arial" pitchFamily="34" charset="0"/>
                  <a:sym typeface="HY견고딕" pitchFamily="18" charset="-127"/>
                </a:rPr>
                <a:t>개발내용</a:t>
              </a:r>
              <a:endParaRPr lang="ko-KR" altLang="en-US" dirty="0">
                <a:ln>
                  <a:prstDash val="solid"/>
                </a:ln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HY견고딕" pitchFamily="18" charset="-127"/>
              </a:endParaRPr>
            </a:p>
          </p:txBody>
        </p:sp>
        <p:pic>
          <p:nvPicPr>
            <p:cNvPr id="86" name="Picture 52" descr="성장연혁_0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lum bright="11000" contrast="65000"/>
            </a:blip>
            <a:srcRect/>
            <a:stretch>
              <a:fillRect/>
            </a:stretch>
          </p:blipFill>
          <p:spPr bwMode="auto">
            <a:xfrm>
              <a:off x="1222647" y="4735304"/>
              <a:ext cx="583914" cy="45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0928" y="8172400"/>
            <a:ext cx="1368152" cy="81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51720"/>
            <a:ext cx="121759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259632"/>
            <a:ext cx="1217590" cy="85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아래쪽 화살표 105"/>
          <p:cNvSpPr/>
          <p:nvPr/>
        </p:nvSpPr>
        <p:spPr>
          <a:xfrm rot="16200000">
            <a:off x="3011843" y="1172733"/>
            <a:ext cx="288032" cy="1613958"/>
          </a:xfrm>
          <a:prstGeom prst="downArrow">
            <a:avLst>
              <a:gd name="adj1" fmla="val 50000"/>
              <a:gd name="adj2" fmla="val 619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8" name="직사각형 19"/>
          <p:cNvSpPr>
            <a:spLocks noChangeArrowheads="1"/>
          </p:cNvSpPr>
          <p:nvPr/>
        </p:nvSpPr>
        <p:spPr bwMode="auto">
          <a:xfrm>
            <a:off x="2348880" y="1259632"/>
            <a:ext cx="2510674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threePt" dir="t"/>
            </a:scene3d>
            <a:sp3d contourW="25400" prstMaterial="matte">
              <a:bevelT w="0" h="25400"/>
              <a:contourClr>
                <a:schemeClr val="tx1"/>
              </a:contourClr>
            </a:sp3d>
          </a:bodyPr>
          <a:lstStyle/>
          <a:p>
            <a:pPr>
              <a:spcBef>
                <a:spcPts val="130"/>
              </a:spcBef>
              <a:spcAft>
                <a:spcPts val="130"/>
              </a:spcAft>
              <a:buClr>
                <a:prstClr val="white"/>
              </a:buClr>
              <a:defRPr/>
            </a:pPr>
            <a:r>
              <a:rPr lang="en-US" altLang="ko-KR" dirty="0" smtClean="0">
                <a:ln>
                  <a:prstDash val="solid"/>
                </a:ln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HY견고딕" pitchFamily="18" charset="-127"/>
              </a:rPr>
              <a:t>PP</a:t>
            </a:r>
          </a:p>
        </p:txBody>
      </p:sp>
      <p:sp>
        <p:nvSpPr>
          <p:cNvPr id="110" name="직사각형 19"/>
          <p:cNvSpPr>
            <a:spLocks noChangeArrowheads="1"/>
          </p:cNvSpPr>
          <p:nvPr/>
        </p:nvSpPr>
        <p:spPr bwMode="auto">
          <a:xfrm>
            <a:off x="2348880" y="1547664"/>
            <a:ext cx="2510674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threePt" dir="t"/>
            </a:scene3d>
            <a:sp3d contourW="25400" prstMaterial="matte">
              <a:bevelT w="0" h="25400"/>
              <a:contourClr>
                <a:schemeClr val="tx1"/>
              </a:contourClr>
            </a:sp3d>
          </a:bodyPr>
          <a:lstStyle/>
          <a:p>
            <a:pPr>
              <a:spcBef>
                <a:spcPts val="130"/>
              </a:spcBef>
              <a:spcAft>
                <a:spcPts val="130"/>
              </a:spcAft>
              <a:buClr>
                <a:prstClr val="white"/>
              </a:buClr>
              <a:defRPr/>
            </a:pPr>
            <a:r>
              <a:rPr lang="en-US" altLang="ko-KR" dirty="0" smtClean="0">
                <a:ln>
                  <a:prstDash val="solid"/>
                </a:ln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HY견고딕" pitchFamily="18" charset="-127"/>
              </a:rPr>
              <a:t>ABS/HIPS/PC</a:t>
            </a:r>
          </a:p>
        </p:txBody>
      </p:sp>
      <p:sp>
        <p:nvSpPr>
          <p:cNvPr id="112" name="직사각형 19"/>
          <p:cNvSpPr>
            <a:spLocks noChangeArrowheads="1"/>
          </p:cNvSpPr>
          <p:nvPr/>
        </p:nvSpPr>
        <p:spPr bwMode="auto">
          <a:xfrm>
            <a:off x="2348880" y="2483768"/>
            <a:ext cx="2510674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threePt" dir="t"/>
            </a:scene3d>
            <a:sp3d contourW="25400" prstMaterial="matte">
              <a:bevelT w="0" h="25400"/>
              <a:contourClr>
                <a:schemeClr val="tx1"/>
              </a:contourClr>
            </a:sp3d>
          </a:bodyPr>
          <a:lstStyle/>
          <a:p>
            <a:pPr>
              <a:spcBef>
                <a:spcPts val="130"/>
              </a:spcBef>
              <a:spcAft>
                <a:spcPts val="130"/>
              </a:spcAft>
              <a:buClr>
                <a:prstClr val="white"/>
              </a:buClr>
              <a:defRPr/>
            </a:pPr>
            <a:r>
              <a:rPr lang="en-US" altLang="ko-KR" dirty="0" smtClean="0">
                <a:ln>
                  <a:prstDash val="solid"/>
                </a:ln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HY견고딕" pitchFamily="18" charset="-127"/>
              </a:rPr>
              <a:t>EVA, IONOMER</a:t>
            </a:r>
          </a:p>
        </p:txBody>
      </p:sp>
      <p:sp>
        <p:nvSpPr>
          <p:cNvPr id="114" name="직사각형 19"/>
          <p:cNvSpPr>
            <a:spLocks noChangeArrowheads="1"/>
          </p:cNvSpPr>
          <p:nvPr/>
        </p:nvSpPr>
        <p:spPr bwMode="auto">
          <a:xfrm>
            <a:off x="2348880" y="2195736"/>
            <a:ext cx="2510674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threePt" dir="t"/>
            </a:scene3d>
            <a:sp3d contourW="25400" prstMaterial="matte">
              <a:bevelT w="0" h="25400"/>
              <a:contourClr>
                <a:schemeClr val="tx1"/>
              </a:contourClr>
            </a:sp3d>
          </a:bodyPr>
          <a:lstStyle/>
          <a:p>
            <a:pPr>
              <a:spcBef>
                <a:spcPts val="130"/>
              </a:spcBef>
              <a:spcAft>
                <a:spcPts val="130"/>
              </a:spcAft>
              <a:buClr>
                <a:prstClr val="white"/>
              </a:buClr>
              <a:defRPr/>
            </a:pPr>
            <a:r>
              <a:rPr lang="en-US" altLang="ko-KR" dirty="0" smtClean="0">
                <a:ln>
                  <a:prstDash val="solid"/>
                </a:ln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HY견고딕" pitchFamily="18" charset="-127"/>
              </a:rPr>
              <a:t>PE</a:t>
            </a:r>
          </a:p>
        </p:txBody>
      </p:sp>
      <p:pic>
        <p:nvPicPr>
          <p:cNvPr id="11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5064" y="1763688"/>
            <a:ext cx="692696" cy="65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1781" y="1043608"/>
            <a:ext cx="74597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05982" y="2411760"/>
            <a:ext cx="692695" cy="58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53136" y="1763688"/>
            <a:ext cx="692695" cy="66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54054" y="2411761"/>
            <a:ext cx="692695" cy="5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01208" y="1691680"/>
            <a:ext cx="852549" cy="70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07851" y="1187625"/>
            <a:ext cx="871455" cy="61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18576" y="1115617"/>
            <a:ext cx="799264" cy="6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1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20851" y="2411760"/>
            <a:ext cx="905832" cy="5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1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65304" y="1187624"/>
            <a:ext cx="692695" cy="5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1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165304" y="1763686"/>
            <a:ext cx="692696" cy="63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1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165984" y="2411759"/>
            <a:ext cx="692016" cy="63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" y="0"/>
            <a:ext cx="1772816" cy="71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92696" y="3635896"/>
            <a:ext cx="1124744" cy="92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8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229200" y="3635896"/>
            <a:ext cx="64807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10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844824" y="3707904"/>
            <a:ext cx="28670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직사각형 65"/>
          <p:cNvSpPr/>
          <p:nvPr/>
        </p:nvSpPr>
        <p:spPr>
          <a:xfrm>
            <a:off x="1052736" y="4716016"/>
            <a:ext cx="51845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spc="100" dirty="0" smtClean="0">
                <a:latin typeface="HY동녘M" pitchFamily="18" charset="-127"/>
                <a:ea typeface="HY동녘M" pitchFamily="18" charset="-127"/>
              </a:rPr>
              <a:t>배합공정                      용융         </a:t>
            </a:r>
            <a:r>
              <a:rPr lang="ko-KR" altLang="en-US" sz="1000" spc="100" dirty="0" err="1" smtClean="0">
                <a:latin typeface="HY동녘M" pitchFamily="18" charset="-127"/>
                <a:ea typeface="HY동녘M" pitchFamily="18" charset="-127"/>
              </a:rPr>
              <a:t>혼련</a:t>
            </a:r>
            <a:r>
              <a:rPr lang="ko-KR" altLang="en-US" sz="1000" spc="100" dirty="0" smtClean="0">
                <a:latin typeface="HY동녘M" pitchFamily="18" charset="-127"/>
                <a:ea typeface="HY동녘M" pitchFamily="18" charset="-127"/>
              </a:rPr>
              <a:t>       냉각  커팅  </a:t>
            </a:r>
            <a:r>
              <a:rPr lang="ko-KR" altLang="en-US" sz="1000" spc="100" dirty="0" err="1" smtClean="0">
                <a:latin typeface="HY동녘M" pitchFamily="18" charset="-127"/>
                <a:ea typeface="HY동녘M" pitchFamily="18" charset="-127"/>
              </a:rPr>
              <a:t>블랜딩</a:t>
            </a:r>
            <a:r>
              <a:rPr lang="ko-KR" altLang="en-US" sz="1000" spc="100" dirty="0" smtClean="0">
                <a:latin typeface="HY동녘M" pitchFamily="18" charset="-127"/>
                <a:ea typeface="HY동녘M" pitchFamily="18" charset="-127"/>
              </a:rPr>
              <a:t>  </a:t>
            </a:r>
            <a:r>
              <a:rPr lang="ko-KR" altLang="en-US" sz="1000" spc="100" dirty="0" err="1" smtClean="0">
                <a:latin typeface="HY동녘M" pitchFamily="18" charset="-127"/>
                <a:ea typeface="HY동녘M" pitchFamily="18" charset="-127"/>
              </a:rPr>
              <a:t>사일로</a:t>
            </a:r>
            <a:r>
              <a:rPr lang="ko-KR" altLang="en-US" sz="1000" spc="100" dirty="0" smtClean="0">
                <a:latin typeface="HY동녘M" pitchFamily="18" charset="-127"/>
                <a:ea typeface="HY동녘M" pitchFamily="18" charset="-127"/>
              </a:rPr>
              <a:t> </a:t>
            </a:r>
            <a:endParaRPr lang="ko-KR" altLang="en-US" sz="1000" spc="100" dirty="0">
              <a:latin typeface="HY동녘M" pitchFamily="18" charset="-127"/>
              <a:ea typeface="HY동녘M" pitchFamily="18" charset="-127"/>
            </a:endParaRPr>
          </a:p>
        </p:txBody>
      </p: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196752" y="1259632"/>
            <a:ext cx="109975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196752" y="2123728"/>
            <a:ext cx="1099758" cy="78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직사각형 69"/>
          <p:cNvSpPr/>
          <p:nvPr/>
        </p:nvSpPr>
        <p:spPr>
          <a:xfrm>
            <a:off x="836712" y="5508104"/>
            <a:ext cx="34932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spc="100" dirty="0" err="1" smtClean="0">
                <a:latin typeface="HY동녘M" pitchFamily="18" charset="-127"/>
                <a:ea typeface="HY동녘M" pitchFamily="18" charset="-127"/>
              </a:rPr>
              <a:t>폐범퍼</a:t>
            </a:r>
            <a:r>
              <a:rPr lang="ko-KR" altLang="en-US" sz="1200" spc="100" dirty="0" smtClean="0">
                <a:latin typeface="HY동녘M" pitchFamily="18" charset="-127"/>
                <a:ea typeface="HY동녘M" pitchFamily="18" charset="-127"/>
              </a:rPr>
              <a:t> 페인트 박리기술 개발      범퍼 적용</a:t>
            </a:r>
            <a:endParaRPr lang="en-US" altLang="ko-KR" sz="1200" spc="100" dirty="0" smtClean="0">
              <a:latin typeface="HY동녘M" pitchFamily="18" charset="-127"/>
              <a:ea typeface="HY동녘M" pitchFamily="18" charset="-127"/>
            </a:endParaRPr>
          </a:p>
        </p:txBody>
      </p:sp>
      <p:pic>
        <p:nvPicPr>
          <p:cNvPr id="71" name="Picture 30" descr="블릿t10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696" y="5580112"/>
            <a:ext cx="144016" cy="13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0" descr="블릿t10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696" y="5796136"/>
            <a:ext cx="144016" cy="13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0" descr="블릿t10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696" y="6012160"/>
            <a:ext cx="144016" cy="13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30" descr="블릿t10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696" y="6228184"/>
            <a:ext cx="144016" cy="13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직사각형 79"/>
          <p:cNvSpPr/>
          <p:nvPr/>
        </p:nvSpPr>
        <p:spPr>
          <a:xfrm>
            <a:off x="836712" y="5724128"/>
            <a:ext cx="4392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spc="100" dirty="0" err="1" smtClean="0">
                <a:latin typeface="HY동녘M" pitchFamily="18" charset="-127"/>
                <a:ea typeface="HY동녘M" pitchFamily="18" charset="-127"/>
              </a:rPr>
              <a:t>폐플라스틱</a:t>
            </a:r>
            <a:r>
              <a:rPr lang="ko-KR" altLang="en-US" sz="1200" spc="100" dirty="0" smtClean="0">
                <a:latin typeface="HY동녘M" pitchFamily="18" charset="-127"/>
                <a:ea typeface="HY동녘M" pitchFamily="18" charset="-127"/>
              </a:rPr>
              <a:t> </a:t>
            </a:r>
            <a:r>
              <a:rPr lang="en-US" altLang="ko-KR" sz="1200" spc="100" dirty="0" smtClean="0">
                <a:latin typeface="HY동녘M" pitchFamily="18" charset="-127"/>
                <a:ea typeface="HY동녘M" pitchFamily="18" charset="-127"/>
              </a:rPr>
              <a:t>Lot</a:t>
            </a:r>
            <a:r>
              <a:rPr lang="ko-KR" altLang="en-US" sz="1200" spc="100" dirty="0" smtClean="0">
                <a:latin typeface="HY동녘M" pitchFamily="18" charset="-127"/>
                <a:ea typeface="HY동녘M" pitchFamily="18" charset="-127"/>
              </a:rPr>
              <a:t>편차 최소화        균일한 사출제품 제조</a:t>
            </a:r>
            <a:endParaRPr lang="en-US" altLang="ko-KR" sz="1200" spc="100" dirty="0" smtClean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36712" y="5940152"/>
            <a:ext cx="37240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spc="100" dirty="0" smtClean="0">
                <a:latin typeface="HY동녘M" pitchFamily="18" charset="-127"/>
                <a:ea typeface="HY동녘M" pitchFamily="18" charset="-127"/>
              </a:rPr>
              <a:t>배합 및 공정개발                    제품 고급화</a:t>
            </a:r>
            <a:endParaRPr lang="en-US" altLang="ko-KR" sz="1200" spc="100" dirty="0" smtClean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836712" y="6156176"/>
            <a:ext cx="3172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spc="100" dirty="0" smtClean="0">
                <a:latin typeface="HY동녘M" pitchFamily="18" charset="-127"/>
                <a:ea typeface="HY동녘M" pitchFamily="18" charset="-127"/>
              </a:rPr>
              <a:t>산학연 개발을 통한 기술확보 및 상용화</a:t>
            </a:r>
            <a:endParaRPr lang="en-US" altLang="ko-KR" sz="1200" spc="100" dirty="0" smtClean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1700808" y="6444208"/>
            <a:ext cx="37818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100" dirty="0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기술개발을 통한 세계최고의 제품 생산</a:t>
            </a:r>
            <a:r>
              <a:rPr lang="en-US" altLang="ko-KR" sz="1400" spc="100" dirty="0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!!!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92" name="아래쪽 화살표 91"/>
          <p:cNvSpPr/>
          <p:nvPr/>
        </p:nvSpPr>
        <p:spPr>
          <a:xfrm rot="16200000">
            <a:off x="3176972" y="5544108"/>
            <a:ext cx="144016" cy="216024"/>
          </a:xfrm>
          <a:prstGeom prst="downArrow">
            <a:avLst>
              <a:gd name="adj1" fmla="val 50000"/>
              <a:gd name="adj2" fmla="val 61980"/>
            </a:avLst>
          </a:prstGeom>
          <a:gradFill>
            <a:gsLst>
              <a:gs pos="100000">
                <a:srgbClr val="0000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3" name="아래쪽 화살표 92"/>
          <p:cNvSpPr/>
          <p:nvPr/>
        </p:nvSpPr>
        <p:spPr>
          <a:xfrm rot="16200000">
            <a:off x="3176972" y="5760132"/>
            <a:ext cx="144016" cy="216024"/>
          </a:xfrm>
          <a:prstGeom prst="downArrow">
            <a:avLst>
              <a:gd name="adj1" fmla="val 50000"/>
              <a:gd name="adj2" fmla="val 61980"/>
            </a:avLst>
          </a:prstGeom>
          <a:gradFill>
            <a:gsLst>
              <a:gs pos="100000">
                <a:srgbClr val="0000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4" name="아래쪽 화살표 93"/>
          <p:cNvSpPr/>
          <p:nvPr/>
        </p:nvSpPr>
        <p:spPr>
          <a:xfrm rot="16200000">
            <a:off x="3176972" y="5976156"/>
            <a:ext cx="144016" cy="216024"/>
          </a:xfrm>
          <a:prstGeom prst="downArrow">
            <a:avLst>
              <a:gd name="adj1" fmla="val 50000"/>
              <a:gd name="adj2" fmla="val 61980"/>
            </a:avLst>
          </a:prstGeom>
          <a:gradFill>
            <a:gsLst>
              <a:gs pos="100000">
                <a:srgbClr val="0000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028" name="Picture 4" descr="\\Greenpol_produc\업무공유\★★공유자료\동영상사진\100만불 수출탑 수상(2005) - 복사본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420888" y="7020272"/>
            <a:ext cx="706947" cy="942596"/>
          </a:xfrm>
          <a:prstGeom prst="rect">
            <a:avLst/>
          </a:prstGeom>
          <a:noFill/>
        </p:spPr>
      </p:pic>
      <p:pic>
        <p:nvPicPr>
          <p:cNvPr id="1030" name="Picture 6" descr="\\Greenpol_produc\업무공유\★★공유자료\동영상사진\특허증(섬유가포함된 폐pvc레쟈 재활용)-1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48072" y="7020272"/>
            <a:ext cx="704314" cy="881112"/>
          </a:xfrm>
          <a:prstGeom prst="rect">
            <a:avLst/>
          </a:prstGeom>
          <a:noFill/>
        </p:spPr>
      </p:pic>
      <p:pic>
        <p:nvPicPr>
          <p:cNvPr id="1031" name="Picture 7" descr="\\Greenpol_produc\업무공유\★★공유자료\동영상사진\특허증1(세척된폐플라스틱분쇄픔건조장치)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0" y="7020272"/>
            <a:ext cx="640254" cy="904876"/>
          </a:xfrm>
          <a:prstGeom prst="rect">
            <a:avLst/>
          </a:prstGeom>
          <a:noFill/>
        </p:spPr>
      </p:pic>
      <p:pic>
        <p:nvPicPr>
          <p:cNvPr id="1032" name="Picture 8" descr="\\Greenpol_produc\업무공유\★★공유자료\동영상사진\특허증,(폐전선 재활용)-1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224136" y="7020272"/>
            <a:ext cx="640254" cy="864096"/>
          </a:xfrm>
          <a:prstGeom prst="rect">
            <a:avLst/>
          </a:prstGeom>
          <a:noFill/>
        </p:spPr>
      </p:pic>
      <p:pic>
        <p:nvPicPr>
          <p:cNvPr id="96" name="Picture 3" descr="C:\Users\Sec\Pictures\MI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907734" y="7020272"/>
            <a:ext cx="950266" cy="853672"/>
          </a:xfrm>
          <a:prstGeom prst="rect">
            <a:avLst/>
          </a:prstGeom>
          <a:noFill/>
        </p:spPr>
      </p:pic>
      <p:pic>
        <p:nvPicPr>
          <p:cNvPr id="98" name="Picture 3" descr="\\Greenpol_produc\업무공유\★★공유자료\동영상사진\산업융합선도기업선정서(20141128)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800200" y="6948264"/>
            <a:ext cx="778578" cy="1080120"/>
          </a:xfrm>
          <a:prstGeom prst="rect">
            <a:avLst/>
          </a:prstGeom>
          <a:noFill/>
        </p:spPr>
      </p:pic>
      <p:pic>
        <p:nvPicPr>
          <p:cNvPr id="99" name="Picture 2" descr="\\Greenpol_produc\업무공유\★★공유자료\동영상사진\국무총리 표창장(2005)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996952" y="7020272"/>
            <a:ext cx="693609" cy="960381"/>
          </a:xfrm>
          <a:prstGeom prst="rect">
            <a:avLst/>
          </a:prstGeom>
          <a:noFill/>
        </p:spPr>
      </p:pic>
      <p:pic>
        <p:nvPicPr>
          <p:cNvPr id="100" name="Picture 1" descr="F:\산학연평가\현판용사진\사진5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013176" y="7020272"/>
            <a:ext cx="746963" cy="860139"/>
          </a:xfrm>
          <a:prstGeom prst="rect">
            <a:avLst/>
          </a:prstGeom>
          <a:noFill/>
        </p:spPr>
      </p:pic>
      <p:pic>
        <p:nvPicPr>
          <p:cNvPr id="107" name="Picture 4" descr="\\Greenpol_produc\업무공유\사진\0 동영상사진\20151007_163201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645024" y="7020272"/>
            <a:ext cx="1368152" cy="863731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5517232" y="7020273"/>
            <a:ext cx="648072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50</Words>
  <Application>Microsoft Office PowerPoint</Application>
  <PresentationFormat>화면 슬라이드 쇼(4:3)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폐범퍼/폐플라스틱 재활용 제품생산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폐범퍼 재활용을 통한 자동차부품 개발</dc:title>
  <dc:creator>Sec</dc:creator>
  <cp:lastModifiedBy>Sec</cp:lastModifiedBy>
  <cp:revision>73</cp:revision>
  <dcterms:created xsi:type="dcterms:W3CDTF">2015-11-10T07:50:00Z</dcterms:created>
  <dcterms:modified xsi:type="dcterms:W3CDTF">2015-11-12T02:41:34Z</dcterms:modified>
</cp:coreProperties>
</file>